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1939" r:id="rId3"/>
    <p:sldId id="256" r:id="rId4"/>
    <p:sldId id="270" r:id="rId5"/>
    <p:sldId id="1938" r:id="rId6"/>
    <p:sldId id="1932" r:id="rId7"/>
    <p:sldId id="2084" r:id="rId8"/>
    <p:sldId id="1934" r:id="rId9"/>
    <p:sldId id="1935" r:id="rId10"/>
    <p:sldId id="292" r:id="rId11"/>
    <p:sldId id="2082" r:id="rId12"/>
    <p:sldId id="2075" r:id="rId13"/>
    <p:sldId id="2079" r:id="rId14"/>
    <p:sldId id="1937" r:id="rId15"/>
    <p:sldId id="298" r:id="rId16"/>
    <p:sldId id="2085" r:id="rId17"/>
    <p:sldId id="20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4A7AB-4AD6-4884-98EA-E3B27AE97B8C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7F27D-F152-4534-A57D-C2D20E435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5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6FEED7-EEDE-C54E-A69C-61659D8D8A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36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7889B-3840-4E8F-A2A8-EF708C6AB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4B7C3-ABE0-40D6-9285-813268F88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72881-4E2C-45DE-BCFA-D3D305864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2ACC8-EDAA-41C6-9B3A-829D6CBE5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533DD-9FA5-4A58-915B-F551270E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8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E5D23-C275-4BD5-93F7-413C89D4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F0C006-F6B3-4936-BB1D-9B41E3D7D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9838A-24D6-4522-9689-211FCEF3A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4A797-E80F-4087-903C-805523CD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582E4-A7C0-468F-845A-DCC41B59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69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9F49DB-9F74-4689-863B-97060FEE1C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AF34C3-1185-4A33-9898-ED35C03C2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9E6BD-8F56-4C64-A25A-1CD328358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C917-6E7E-4C8D-AFE1-9F9E4E055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C207D-B224-427A-B658-E9234AB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98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132F-5B6E-4D81-A082-7D384A99E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4F781C-FD46-4D11-AA6F-37466DD2A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539C7-5723-4FD2-A50A-C2943980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BEBC9-4365-41F4-8B53-EDD00516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8C5AD-BF9C-4501-996C-33903F0F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62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0B955-D1C1-48C0-91C8-D86BD2F6B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0AF41-BD85-409B-B3DB-ED1B45181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6FE5B-3D0F-46F2-92E1-42EA787E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CF8F7-A70D-4A6B-9F1A-75BDA3728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0221-C130-4DEF-B05F-D3F395B14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08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AF703-A21F-4BD5-BA38-F016FA50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F59E1-E87A-4649-9158-737A3B431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9B45C-B466-4D8C-9835-0393347E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96620-CF67-4115-9E99-36E414FCD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DF500-5AAE-4902-8EC6-8D256764B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06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DC085-26E8-4560-92FE-28303531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7D7CF-4A70-4C72-99FF-6020FAD0A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BABB0-4131-41B1-89C0-2399D2EB2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DD6D1-7938-4403-886C-0D087C92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CDEB9-8046-4DBB-BE10-1D97ECFC1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61C2E-31D7-41EC-9872-A4BFD87E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83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A6291-D864-4618-8CD1-0FB43A5F6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4D6D6-0608-46B4-A14D-B8CA6FA2C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F3EA4-7201-42FB-8D65-FECC4F112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F872A-E50E-4A19-97A9-513E51744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170C-9054-438A-9C80-72E2D8203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77DF5F-3EAB-4622-8BEC-A97F846A9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B42A55-4E0C-4204-A1EB-EA165D459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2CBC91-0931-45CC-8C95-6CA3F6D42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40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E5A6-CBC6-46F9-B512-7F2327F0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7AD54-091B-41E1-8BEF-F21056B1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2A06A8-C345-4605-A96E-3E35A411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474500-058D-4B7D-8FB4-E64FFE82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139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656E44-5778-46F8-9993-F87749C82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BD593-9B34-48AC-BE83-A8E1A242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10254-DD5E-4B8C-8949-C9EF2ABD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907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84F7-C47F-4C52-BA5B-80E03D2C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938E9-BAA3-4AA6-A704-E32DBAB5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05032-0AA6-4359-A1C1-AB70CEA58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F2C16-4D66-45C4-9C1E-A869D5AE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316F8-61BE-4E4A-86A5-B1C869CDF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B0247-5C2A-4C25-8CDD-5DEE5E79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1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64435-68C2-4AF3-B606-332F032EF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79164-6A52-4E8C-898E-73F023945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BC721-56FC-4825-BE8E-7E1547EBF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BDD1D-2D74-4A71-9D60-610BE882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DFD0A-B546-47A8-B8A4-EFE919AD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12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C32F-E440-4FC4-8704-9E321F379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9C68-2F4F-4207-9395-C0EAE85EE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C5AEE-1D8D-47C3-8B0C-E14EECFD9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9DD98-CF99-4D34-B12C-53D70495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7DDC8-C877-4712-A8DC-A8906F193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ABB1-5710-43A0-B235-1509AF4B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046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C96A1-92D0-4864-BDDA-2EE42B433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DB5D1-EA0C-4FA4-BB16-9F6CDF5F1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DE009-6CF6-46A1-BBC6-8EABA7BF0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3D3BF-B7FF-4325-A711-DA5762D33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9AF6C-1A60-4C56-937E-FAB7F152C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91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46625-B373-4787-9AA5-9A33A2A290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DDF5FB-F1A4-40FD-A4E4-C67382EF2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85B71-7560-48B6-B8B8-2FECC9F8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C37ED-FA6C-4A8C-8B06-874EB6F2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51BDC-A8F9-412A-A7E7-7251EAD5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082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663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959939"/>
            <a:ext cx="5009649" cy="553998"/>
          </a:xfrm>
        </p:spPr>
        <p:txBody>
          <a:bodyPr wrap="square"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F1DA62-D494-9940-9712-435B9A1FEB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4460510" y="1405941"/>
            <a:ext cx="7343316" cy="4724404"/>
          </a:xfrm>
          <a:prstGeom prst="rect">
            <a:avLst/>
          </a:prstGeom>
        </p:spPr>
      </p:pic>
      <p:pic>
        <p:nvPicPr>
          <p:cNvPr id="11" name="MS logo gray - EMF" descr="Microsoft logo, gray text version">
            <a:extLst>
              <a:ext uri="{FF2B5EF4-FFF2-40B4-BE49-F238E27FC236}">
                <a16:creationId xmlns:a16="http://schemas.microsoft.com/office/drawing/2014/main" id="{CC3F27BB-BD9A-454D-969B-B712823A24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0114001" y="594042"/>
            <a:ext cx="1366440" cy="292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D7BFD9-7E2D-A14A-895B-9725CA795D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2043" y="595841"/>
            <a:ext cx="2852533" cy="29455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B02C4B-E89E-E346-8FF5-74246DC5FD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6254" y="583282"/>
            <a:ext cx="4830577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| Your team name (optional)</a:t>
            </a:r>
          </a:p>
        </p:txBody>
      </p:sp>
    </p:spTree>
    <p:extLst>
      <p:ext uri="{BB962C8B-B14F-4D97-AF65-F5344CB8AC3E}">
        <p14:creationId xmlns:p14="http://schemas.microsoft.com/office/powerpoint/2010/main" val="427883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3360">
          <p15:clr>
            <a:srgbClr val="FBAE4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CCB1-398E-416A-904B-474B9470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F2FA1-246C-4757-8D30-DF3CBD24F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812FE-D836-4865-9E1C-9E5016820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57C38-86CC-4630-A7DD-063493E5F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ED1F4-9E23-4353-9FC9-59AC02097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50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7844-6300-4AFC-922A-61A3D73C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7A491-1F0D-42D4-92B5-E609D39A5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61A31-820E-40F7-88C6-EE279C930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3A833-8372-4208-8BB8-5CFDA4F50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3FAE7-077A-4A4D-87EE-2ECBC26B9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45041-5527-4BF9-8CE9-97788BB3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6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A6FD9-BF94-4A02-9D44-F7BF5A59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A1494-97FD-4A70-AFC3-0A9BA04CD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CA912-EF55-43FF-9685-856E80400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7D87A6-78AF-45F3-AD73-F3D810D4F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03A65B-CBBE-4B44-9162-00771147F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4C2341-E807-41AE-A6CA-B6FCC5CC9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5E5B63-DAB7-4536-A189-E1DE5DF70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216C7-2379-4186-AC85-2FEFA779A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34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5728-23F8-4EDF-92E4-38CA29BB9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5CF2A-E8A6-4D4C-874D-54CEB8BB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694DD-7D27-4892-A278-2793F6D9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C47445-50D3-4675-93B9-AB9E65EFA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333FC-644E-4C29-9C9A-36F45B42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A7219B-2661-43EC-BC62-0B23C7B22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0BCC7-8677-40EC-9ECE-B81A3850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4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F445C-2698-4313-B4A7-235B09C12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EF3EB-3211-4D77-B71C-33722E2C9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A538A-E3C8-439B-A886-95FCEEDA9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5397A-96D6-4BF5-A959-8621B5A7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92D7A-D3A9-483D-8A5D-AAE40640B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15756-FD2A-4CD8-8DBA-8A08DDA5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5055-A129-438A-9E01-01363CA0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DF7AA7-0DC5-41E2-AB9F-3385486A2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C6C2-FD3D-4091-AFBF-4A9FA1C14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459DD-13B1-491B-8880-2C7A4A8E4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6663A-B2BA-4010-9288-EE2B6C3DA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B1BB8-C309-4913-BA11-3AD07A0D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7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34F76-1792-4A3A-8712-80DA9D25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2C637-B968-443E-B593-69A459BEE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35FD3-AE0D-4F00-AE0F-0EC37E6BF4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86239-EBBA-476E-9EFC-087F207BD1A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95D80-7F18-423D-BC6B-05A74D5CA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E1E06-B45E-41D0-BCD9-4E0C4944F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1B82B-A62C-47F9-89AF-F7FBC866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6C4F0-6828-4BED-9EF7-06C5DCE2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2B54B-E035-4462-97C8-736580910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D8CF-3AAC-4FD6-88CD-C301C93D0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5C179-3EC5-4DF0-842C-2623CA6D5699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90962-4567-4880-997F-8AFC72137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7E4F1-5FC4-47F6-A894-A4E8F801B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66E05-2905-498E-BF3C-2A9793C44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64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de.visualstudio.com/docs/remote/containers#_advanced-container-configuration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6.safelinks.protection.outlook.com/?url=https%3A%2F%2Fcode.visualstudio.com%2Fdocs%2Fremote%2Fcontainers-advanced%23_connecting-to-multiple-containers-at-once&amp;data=02%7C01%7CChris.Dias%40microsoft.com%7Ce81e140c8fa343e8a67308d7a5285d7e%7C72f988bf86f141af91ab2d7cd011db47%7C1%7C0%7C637159465088380300&amp;sdata=wxm8EAMAkvUb4tCiqjDgqXNHr%2FsjxY%2B2f3ZRDD6HQVU%3D&amp;reserved=0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nam06.safelinks.protection.outlook.com/?url=https%3A%2F%2Fcode.visualstudio.com%2Fdocs%2Fremote%2Fcontainers%23_sharing-git-credentials-with-your-container&amp;data=02%7C01%7CChris.Dias%40microsoft.com%7Ce81e140c8fa343e8a67308d7a5285d7e%7C72f988bf86f141af91ab2d7cd011db47%7C1%7C0%7C637159465088370304&amp;sdata=3DUXjeN7Fo%2FLbVdvsXXz3088HTSljP6bxFW9KIeEQIA%3D&amp;reserved=0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nam06.safelinks.protection.outlook.com/?url=https%3A%2F%2Fcode.visualstudio.com%2Fdocs%2Fremote%2Fcontainers-advanced%23_developing-inside-a-container-on-a-remote-docker-host&amp;data=02%7C01%7CChris.Dias%40microsoft.com%7Ce81e140c8fa343e8a67308d7a5285d7e%7C72f988bf86f141af91ab2d7cd011db47%7C1%7C0%7C637159465088390294&amp;sdata=92jHP27r%2FGdfKsLeBa7eJ9jmfGWSa7C5HjH1%2FgL1zoc%3D&amp;reserved=0" TargetMode="External"/><Relationship Id="rId5" Type="http://schemas.openxmlformats.org/officeDocument/2006/relationships/hyperlink" Target="https://nam06.safelinks.protection.outlook.com/?url=https%3A%2F%2Fcode.visualstudio.com%2Fdocs%2Fremote%2Fcontainers-advanced%23_using-docker-or-kubernetes-from-a-container&amp;data=02%7C01%7CChris.Dias%40microsoft.com%7Ce81e140c8fa343e8a67308d7a5285d7e%7C72f988bf86f141af91ab2d7cd011db47%7C1%7C0%7C637159465088390294&amp;sdata=aU8ABSToK%2Fsin5Emh8dDLNOlFR0xtvcmKx%2FbYWWnbic%3D&amp;reserved=0" TargetMode="External"/><Relationship Id="rId4" Type="http://schemas.openxmlformats.org/officeDocument/2006/relationships/hyperlink" Target="https://nam06.safelinks.protection.outlook.com/?url=https%3A%2F%2Fcode.visualstudio.com%2Fdocs%2Fremote%2Fcontainers-advanced%23_improving-container-disk-performance&amp;data=02%7C01%7CChris.Dias%40microsoft.com%7Ce81e140c8fa343e8a67308d7a5285d7e%7C72f988bf86f141af91ab2d7cd011db47%7C1%7C0%7C637159465088380300&amp;sdata=PGCy2Mgowpv48c%2FH2AuLnR0ZoX5VmGvYUw09X6%2BEp8s%3D&amp;reserved=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vscode" TargetMode="External"/><Relationship Id="rId3" Type="http://schemas.openxmlformats.org/officeDocument/2006/relationships/hyperlink" Target="https://github.com/microsoft/vscode-recipes" TargetMode="External"/><Relationship Id="rId7" Type="http://schemas.openxmlformats.org/officeDocument/2006/relationships/hyperlink" Target="https://www.docker.com/" TargetMode="External"/><Relationship Id="rId2" Type="http://schemas.openxmlformats.org/officeDocument/2006/relationships/hyperlink" Target="https://code.visualstudio.com/tips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code.visualstudio.com/insiders/" TargetMode="External"/><Relationship Id="rId5" Type="http://schemas.openxmlformats.org/officeDocument/2006/relationships/hyperlink" Target="https://docs.microsoft.com/en-us/windows/wsl/about" TargetMode="External"/><Relationship Id="rId4" Type="http://schemas.openxmlformats.org/officeDocument/2006/relationships/hyperlink" Target="https://code.visualstudio.com/docs/remote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insiders/" TargetMode="External"/><Relationship Id="rId2" Type="http://schemas.openxmlformats.org/officeDocument/2006/relationships/hyperlink" Target="https://code.visualstudio.com/docs/remote/troubleshooting#_installing-a-supported-ssh-server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hyperlink" Target="https://docs.microsoft.com/windows-server/administration/openssh/openssh_install_firstus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Fresh homemade delicious mini bundt cakes">
            <a:extLst>
              <a:ext uri="{FF2B5EF4-FFF2-40B4-BE49-F238E27FC236}">
                <a16:creationId xmlns:a16="http://schemas.microsoft.com/office/drawing/2014/main" id="{DC9BB610-A13A-45D6-8FE9-FB43CF7DA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4448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1B6E4-5E35-4D5A-A0EC-5BF57719CCB1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5 Ways to Bake your Remote Cake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phic 2" descr="Qr Code">
            <a:extLst>
              <a:ext uri="{FF2B5EF4-FFF2-40B4-BE49-F238E27FC236}">
                <a16:creationId xmlns:a16="http://schemas.microsoft.com/office/drawing/2014/main" id="{8E69C955-FDEE-4ABC-A9D0-B6AA5CC3D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3275" y="-1"/>
            <a:ext cx="1247775" cy="1247775"/>
          </a:xfrm>
          <a:prstGeom prst="rect">
            <a:avLst/>
          </a:prstGeom>
        </p:spPr>
      </p:pic>
      <p:pic>
        <p:nvPicPr>
          <p:cNvPr id="5" name="Picture 2" descr="Visual studio code Icons - Free Download, PNG and SVG">
            <a:extLst>
              <a:ext uri="{FF2B5EF4-FFF2-40B4-BE49-F238E27FC236}">
                <a16:creationId xmlns:a16="http://schemas.microsoft.com/office/drawing/2014/main" id="{D40AB470-3D84-4F9D-B3C4-A8E73B395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710FD5-4140-4499-AF91-86BBA93ECFBC}"/>
              </a:ext>
            </a:extLst>
          </p:cNvPr>
          <p:cNvSpPr txBox="1"/>
          <p:nvPr/>
        </p:nvSpPr>
        <p:spPr>
          <a:xfrm>
            <a:off x="477981" y="5033639"/>
            <a:ext cx="35436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Lawrence Muthoga</a:t>
            </a:r>
          </a:p>
          <a:p>
            <a:r>
              <a:rPr lang="en-US" sz="1400" dirty="0"/>
              <a:t>Lawrence.muthoga@microsoft.com</a:t>
            </a:r>
          </a:p>
          <a:p>
            <a:r>
              <a:rPr lang="en-US" sz="1400" dirty="0"/>
              <a:t>github.com/</a:t>
            </a:r>
            <a:r>
              <a:rPr lang="en-US" sz="1400" dirty="0" err="1"/>
              <a:t>lamuthog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5498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0AB8-BE1C-194D-B812-8A0F2472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4D85E-A77E-804A-8EAE-E27ECDC5D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Attach to a running container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Config file to automate setting up tools in running container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Develop in a stand-alone sandbox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Try a Sample!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2" descr="Visual studio code Icons - Free Download, PNG and SVG">
            <a:extLst>
              <a:ext uri="{FF2B5EF4-FFF2-40B4-BE49-F238E27FC236}">
                <a16:creationId xmlns:a16="http://schemas.microsoft.com/office/drawing/2014/main" id="{58F20D78-C4CE-46E0-8580-CE41E694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024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AD3DC1-476D-2B4D-90E9-F709A2590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" y="376555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devcontainer.json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A86711-14FA-5046-B77E-A230ADB58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" y="1837055"/>
            <a:ext cx="1118616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Configure how VS Code builds and runs containers</a:t>
            </a:r>
          </a:p>
          <a:p>
            <a:r>
              <a:rPr lang="en-US" dirty="0">
                <a:solidFill>
                  <a:schemeClr val="bg1"/>
                </a:solidFill>
              </a:rPr>
              <a:t>Scenarios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Set up port forwarding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Create and run as alternate (to root) users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Set up environment variables inside container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Set up VS Code settings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Define which extensions to install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Run additional commands inside container after it starts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Much much more (see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Advanced container configuration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Enhances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docker_compose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F3AD-5670-0144-AB75-2B53C4A66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343" y="249237"/>
            <a:ext cx="8783977" cy="635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364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969B-B6A5-F44A-88C4-83FB4F7F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Advanced Container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6602D-3623-3849-800A-EBFC0516C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: Use existing Git credentials (SSH or in credential manager) from the container (Most interesting for Windows when using SSH keys) </a:t>
            </a:r>
            <a:r>
              <a:rPr lang="en-US" u="sng" dirty="0">
                <a:solidFill>
                  <a:schemeClr val="bg1"/>
                </a:solidFill>
                <a:hlinkClick r:id="rId2" tooltip="Original URL: https://code.visualstudio.com/docs/remote/containers#_sharing-git-credentials-with-your-container. Click or tap if you trust this link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Multi Service</a:t>
            </a:r>
            <a:r>
              <a:rPr lang="en-US" dirty="0">
                <a:solidFill>
                  <a:schemeClr val="bg1"/>
                </a:solidFill>
              </a:rPr>
              <a:t>: Work in multiple containers in the same app at same time, with separate </a:t>
            </a:r>
            <a:r>
              <a:rPr lang="en-US" dirty="0" err="1">
                <a:solidFill>
                  <a:schemeClr val="bg1"/>
                </a:solidFill>
              </a:rPr>
              <a:t>devcontainer.json</a:t>
            </a:r>
            <a:r>
              <a:rPr lang="en-US" dirty="0">
                <a:solidFill>
                  <a:schemeClr val="bg1"/>
                </a:solidFill>
              </a:rPr>
              <a:t> configurations (e.g. One is Node.js, one is Python)  </a:t>
            </a:r>
            <a:r>
              <a:rPr lang="en-US" u="sng" dirty="0">
                <a:solidFill>
                  <a:schemeClr val="bg1"/>
                </a:solidFill>
                <a:hlinkClick r:id="rId3" tooltip="Original URL: https://code.visualstudio.com/docs/remote/containers-advanced#_connecting-to-multiple-containers-at-once. Click or tap if you trust this link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Performance</a:t>
            </a:r>
            <a:r>
              <a:rPr lang="en-US" dirty="0">
                <a:solidFill>
                  <a:schemeClr val="bg1"/>
                </a:solidFill>
              </a:rPr>
              <a:t>: Store files that require a high disk I/O in a “named volume” to improve performance on Windows and macOS (no benefit on Linux) </a:t>
            </a:r>
            <a:r>
              <a:rPr lang="en-US" u="sng" dirty="0">
                <a:solidFill>
                  <a:schemeClr val="bg1"/>
                </a:solidFill>
                <a:hlinkClick r:id="rId4" tooltip="Original URL: https://code.visualstudio.com/docs/remote/containers-advanced#_improving-container-disk-performance. Click or tap if you trust this link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Deploy</a:t>
            </a:r>
            <a:r>
              <a:rPr lang="en-US" dirty="0">
                <a:solidFill>
                  <a:schemeClr val="bg1"/>
                </a:solidFill>
              </a:rPr>
              <a:t>: Deploy to a set of Docker (or K8S) containers from inside a development container. Sandbox your tools, then deploy for testing using your normal workflow </a:t>
            </a:r>
            <a:r>
              <a:rPr lang="en-US" u="sng" dirty="0">
                <a:solidFill>
                  <a:schemeClr val="bg1"/>
                </a:solidFill>
                <a:hlinkClick r:id="rId5" tooltip="Original URL: https://code.visualstudio.com/docs/remote/containers-advanced#_using-docker-or-kubernetes-from-a-container. Click or tap if you trust this link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Remote Docker</a:t>
            </a:r>
            <a:r>
              <a:rPr lang="en-US" dirty="0">
                <a:solidFill>
                  <a:schemeClr val="bg1"/>
                </a:solidFill>
              </a:rPr>
              <a:t>: Develop inside a container on a remote Docker host </a:t>
            </a:r>
            <a:r>
              <a:rPr lang="en-US" u="sng" dirty="0">
                <a:solidFill>
                  <a:schemeClr val="bg1"/>
                </a:solidFill>
                <a:hlinkClick r:id="rId6" tooltip="Original URL: https://code.visualstudio.com/docs/remote/containers-advanced#_developing-inside-a-container-on-a-remote-docker-host. Click or tap if you trust this link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2" descr="Visual studio code Icons - Free Download, PNG and SVG">
            <a:extLst>
              <a:ext uri="{FF2B5EF4-FFF2-40B4-BE49-F238E27FC236}">
                <a16:creationId xmlns:a16="http://schemas.microsoft.com/office/drawing/2014/main" id="{C3CE9D6C-D87C-49F1-920C-5F3936AE7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57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576C-473A-4159-AEF7-065F72987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Visual Studio Online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FAF480-C371-4B26-BC8C-31107FFF5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7568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Built on Remote infrastructure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Microsoft managed remote workspaces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Open remote workspace from desktop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VS Code hosted in browser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3C727-D13E-F341-93FE-D7A28710D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30" y="0"/>
            <a:ext cx="6257569" cy="4194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477288-FAB1-0A45-9C10-0C8F5CA2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99" y="2891790"/>
            <a:ext cx="6570583" cy="41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97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715E-CD0E-2045-AD16-B9316D72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Useful Links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D7EB31C-31B4-314A-8565-F612B1DD1B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78315044"/>
              </p:ext>
            </p:extLst>
          </p:nvPr>
        </p:nvGraphicFramePr>
        <p:xfrm>
          <a:off x="522630" y="1678940"/>
          <a:ext cx="11146740" cy="3844064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451621">
                  <a:extLst>
                    <a:ext uri="{9D8B030D-6E8A-4147-A177-3AD203B41FA5}">
                      <a16:colId xmlns:a16="http://schemas.microsoft.com/office/drawing/2014/main" val="356835410"/>
                    </a:ext>
                  </a:extLst>
                </a:gridCol>
                <a:gridCol w="8695119">
                  <a:extLst>
                    <a:ext uri="{9D8B030D-6E8A-4147-A177-3AD203B41FA5}">
                      <a16:colId xmlns:a16="http://schemas.microsoft.com/office/drawing/2014/main" val="1756596532"/>
                    </a:ext>
                  </a:extLst>
                </a:gridCol>
              </a:tblGrid>
              <a:tr h="54915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More Tips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hlinkClick r:id="rId2"/>
                        </a:rPr>
                        <a:t>https://code.visualstudio.com/tips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735778"/>
                  </a:ext>
                </a:extLst>
              </a:tr>
              <a:tr h="54915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Debugging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3"/>
                        </a:rPr>
                        <a:t>https://github.com/microsoft/vscode-recipes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380452"/>
                  </a:ext>
                </a:extLst>
              </a:tr>
              <a:tr h="54915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Remote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4"/>
                        </a:rPr>
                        <a:t>https://code.visualstudio.com/docs/remote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028619"/>
                  </a:ext>
                </a:extLst>
              </a:tr>
              <a:tr h="54915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WSL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hlinkClick r:id="rId5"/>
                        </a:rPr>
                        <a:t>https://docs.microsoft.com/en-us/windows/wsl/about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48532"/>
                  </a:ext>
                </a:extLst>
              </a:tr>
              <a:tr h="54915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Insiders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6"/>
                        </a:rPr>
                        <a:t>https://code.visualstudio.com/insiders/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139040"/>
                  </a:ext>
                </a:extLst>
              </a:tr>
              <a:tr h="54915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Docker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hlinkClick r:id="rId7"/>
                        </a:rPr>
                        <a:t>https://www.docker.com</a:t>
                      </a:r>
                      <a:r>
                        <a:rPr lang="en-US" sz="28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984857"/>
                  </a:ext>
                </a:extLst>
              </a:tr>
              <a:tr h="54915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Marketplace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8"/>
                        </a:rPr>
                        <a:t>https://marketplace.visualstudio.com/vscode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693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81615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715E-CD0E-2045-AD16-B9316D72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BA30C-CEC2-420E-A819-E807F8174A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9B545-46F1-45E9-945D-F33D4606227A}"/>
              </a:ext>
            </a:extLst>
          </p:cNvPr>
          <p:cNvSpPr txBox="1"/>
          <p:nvPr/>
        </p:nvSpPr>
        <p:spPr>
          <a:xfrm>
            <a:off x="434104" y="2767280"/>
            <a:ext cx="113190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https://aka.ms/GHAvscode</a:t>
            </a:r>
          </a:p>
        </p:txBody>
      </p:sp>
    </p:spTree>
    <p:extLst>
      <p:ext uri="{BB962C8B-B14F-4D97-AF65-F5344CB8AC3E}">
        <p14:creationId xmlns:p14="http://schemas.microsoft.com/office/powerpoint/2010/main" val="47317077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resh homemade delicious mini bundt cakes">
            <a:extLst>
              <a:ext uri="{FF2B5EF4-FFF2-40B4-BE49-F238E27FC236}">
                <a16:creationId xmlns:a16="http://schemas.microsoft.com/office/drawing/2014/main" id="{DC9BB610-A13A-45D6-8FE9-FB43CF7DA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4448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1B6E4-5E35-4D5A-A0EC-5BF57719CCB1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Thank you!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b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phic 2" descr="Qr Code">
            <a:extLst>
              <a:ext uri="{FF2B5EF4-FFF2-40B4-BE49-F238E27FC236}">
                <a16:creationId xmlns:a16="http://schemas.microsoft.com/office/drawing/2014/main" id="{8E69C955-FDEE-4ABC-A9D0-B6AA5CC3D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3275" y="-1"/>
            <a:ext cx="1247775" cy="1247775"/>
          </a:xfrm>
          <a:prstGeom prst="rect">
            <a:avLst/>
          </a:prstGeom>
        </p:spPr>
      </p:pic>
      <p:pic>
        <p:nvPicPr>
          <p:cNvPr id="5" name="Picture 2" descr="Visual studio code Icons - Free Download, PNG and SVG">
            <a:extLst>
              <a:ext uri="{FF2B5EF4-FFF2-40B4-BE49-F238E27FC236}">
                <a16:creationId xmlns:a16="http://schemas.microsoft.com/office/drawing/2014/main" id="{D40AB470-3D84-4F9D-B3C4-A8E73B395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710FD5-4140-4499-AF91-86BBA93ECFBC}"/>
              </a:ext>
            </a:extLst>
          </p:cNvPr>
          <p:cNvSpPr txBox="1"/>
          <p:nvPr/>
        </p:nvSpPr>
        <p:spPr>
          <a:xfrm>
            <a:off x="477981" y="5033639"/>
            <a:ext cx="35436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Lawrence Muthoga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Lawrence.muthoga@microsoft.com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github.com/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lamuthog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6565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1B6E4-5E35-4D5A-A0EC-5BF57719CCB1}"/>
              </a:ext>
            </a:extLst>
          </p:cNvPr>
          <p:cNvSpPr txBox="1"/>
          <p:nvPr/>
        </p:nvSpPr>
        <p:spPr>
          <a:xfrm>
            <a:off x="797386" y="1859339"/>
            <a:ext cx="64960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VS Code for Remote Development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9BB610-A13A-45D6-8FE9-FB43CF7DA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94" y="775096"/>
            <a:ext cx="5328695" cy="53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487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7B13ED-3AE8-A940-AF04-B27E13F95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42"/>
            <a:ext cx="10515600" cy="83182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96AC9B-E609-714A-A62D-F1E7E62E7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283103"/>
            <a:ext cx="11018520" cy="52124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Development, Test Increasingly Remote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Facebook</a:t>
            </a:r>
            <a:r>
              <a:rPr lang="en-US" dirty="0">
                <a:solidFill>
                  <a:schemeClr val="bg1"/>
                </a:solidFill>
              </a:rPr>
              <a:t>: Mono repo, team members use huge VM as a remote dev box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Scientists</a:t>
            </a:r>
            <a:r>
              <a:rPr lang="en-US" dirty="0">
                <a:solidFill>
                  <a:schemeClr val="bg1"/>
                </a:solidFill>
              </a:rPr>
              <a:t>: Leverage specialized VMs (e.g. GPU heavy servers)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Cloud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Based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Tools</a:t>
            </a:r>
            <a:r>
              <a:rPr lang="en-US" dirty="0">
                <a:solidFill>
                  <a:schemeClr val="bg1"/>
                </a:solidFill>
              </a:rPr>
              <a:t>: codesandbox.io, coder.com, </a:t>
            </a:r>
            <a:r>
              <a:rPr lang="en-US" dirty="0" err="1">
                <a:solidFill>
                  <a:schemeClr val="bg1"/>
                </a:solidFill>
              </a:rPr>
              <a:t>gitpod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stackblitz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Poor Remote Development Experiences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VMs: terminal + vim or file syncing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Tools: Need to replicate context locally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Remote Desktop: Typing, mouse lag, hard to set up on Linux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Browser only tooling solutions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Setting up development environments is tedious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Windows Subsystem for Linux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Visual studio code Icons - Free Download, PNG and SVG">
            <a:extLst>
              <a:ext uri="{FF2B5EF4-FFF2-40B4-BE49-F238E27FC236}">
                <a16:creationId xmlns:a16="http://schemas.microsoft.com/office/drawing/2014/main" id="{DE15649F-E152-4A0D-ADA5-938E5C702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687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1F8BD-515C-47AC-9162-F374AFB6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526"/>
            <a:ext cx="10515600" cy="72302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9E4EC-3225-4265-B4F9-84656CA76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9598"/>
            <a:ext cx="10515600" cy="43513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Develop in the context of the remote</a:t>
            </a:r>
            <a:r>
              <a:rPr lang="en-US" dirty="0">
                <a:solidFill>
                  <a:schemeClr val="bg1"/>
                </a:solidFill>
              </a:rPr>
              <a:t> machine or container</a:t>
            </a:r>
          </a:p>
          <a:p>
            <a:r>
              <a:rPr lang="en-US" dirty="0">
                <a:solidFill>
                  <a:schemeClr val="bg1"/>
                </a:solidFill>
              </a:rPr>
              <a:t>Client Tools Connected to Remote Services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886D1-D298-4E24-96AD-743080E0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13" y="2905094"/>
            <a:ext cx="9220200" cy="2971800"/>
          </a:xfrm>
          <a:prstGeom prst="rect">
            <a:avLst/>
          </a:prstGeom>
        </p:spPr>
      </p:pic>
      <p:pic>
        <p:nvPicPr>
          <p:cNvPr id="6" name="Picture 2" descr="Visual studio code Icons - Free Download, PNG and SVG">
            <a:extLst>
              <a:ext uri="{FF2B5EF4-FFF2-40B4-BE49-F238E27FC236}">
                <a16:creationId xmlns:a16="http://schemas.microsoft.com/office/drawing/2014/main" id="{07AE97CA-4FCF-4F46-AC1C-3C72E7D58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298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1E0CE-E9CF-FA4C-B5B0-96B40D5E4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234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Remote Development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1960E-49CA-8F41-B40C-F8112F19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" y="1524280"/>
            <a:ext cx="11018520" cy="47151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Remote Extensions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Remote – WSL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Remote – SSH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Remote – Containers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Remote Development Pack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Extension Management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Local and Remote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Remote Settings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CA3E-0AAC-A745-95FD-8619A3DF6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85" y="943646"/>
            <a:ext cx="7167240" cy="5552087"/>
          </a:xfrm>
          <a:prstGeom prst="rect">
            <a:avLst/>
          </a:prstGeom>
        </p:spPr>
      </p:pic>
      <p:pic>
        <p:nvPicPr>
          <p:cNvPr id="4" name="Picture 2" descr="Visual studio code Icons - Free Download, PNG and SVG">
            <a:extLst>
              <a:ext uri="{FF2B5EF4-FFF2-40B4-BE49-F238E27FC236}">
                <a16:creationId xmlns:a16="http://schemas.microsoft.com/office/drawing/2014/main" id="{62F29D2E-CD48-4CFA-905C-D96152D14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014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9A4E1C-A44A-4EC1-BB10-5509D8AF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Codespaces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 err="1">
                <a:solidFill>
                  <a:schemeClr val="bg1"/>
                </a:solidFill>
              </a:rPr>
              <a:t>Liveshare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E919A-A435-4363-B053-58483ECD9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Realtime Collaboration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Shared Code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Shared Terminal</a:t>
            </a:r>
          </a:p>
          <a:p>
            <a:r>
              <a:rPr lang="en-US" b="1" dirty="0">
                <a:solidFill>
                  <a:schemeClr val="bg1"/>
                </a:solidFill>
              </a:rPr>
              <a:t>Even across </a:t>
            </a:r>
            <a:r>
              <a:rPr lang="en-US" b="1" dirty="0" err="1">
                <a:solidFill>
                  <a:schemeClr val="bg1"/>
                </a:solidFill>
              </a:rPr>
              <a:t>Github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Codespaces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2" descr="Visual studio code Icons - Free Download, PNG and SVG">
            <a:extLst>
              <a:ext uri="{FF2B5EF4-FFF2-40B4-BE49-F238E27FC236}">
                <a16:creationId xmlns:a16="http://schemas.microsoft.com/office/drawing/2014/main" id="{00ED3815-8FF1-4F13-A6D9-4229836F2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Exactly Is GitHub Anyway? | TechCrunch">
            <a:extLst>
              <a:ext uri="{FF2B5EF4-FFF2-40B4-BE49-F238E27FC236}">
                <a16:creationId xmlns:a16="http://schemas.microsoft.com/office/drawing/2014/main" id="{4BE9C368-E888-41A7-95EA-B45BDEA7B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584" y="1027906"/>
            <a:ext cx="3659634" cy="365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despaces · GitHub">
            <a:extLst>
              <a:ext uri="{FF2B5EF4-FFF2-40B4-BE49-F238E27FC236}">
                <a16:creationId xmlns:a16="http://schemas.microsoft.com/office/drawing/2014/main" id="{F7EFBFBA-D0CA-44A4-810F-98F42BC2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576" y="4934350"/>
            <a:ext cx="1009650" cy="11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040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9A4E1C-A44A-4EC1-BB10-5509D8AF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Windows Subsystem for Linux (WSL)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E919A-A435-4363-B053-58483ECD9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is WSL</a:t>
            </a:r>
            <a:r>
              <a:rPr lang="en-US" dirty="0">
                <a:solidFill>
                  <a:schemeClr val="bg1"/>
                </a:solidFill>
              </a:rPr>
              <a:t>? Run full Linux distros on Windows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“Linux first” command line tools like bash, sed, </a:t>
            </a:r>
            <a:r>
              <a:rPr lang="en-US" dirty="0" err="1">
                <a:solidFill>
                  <a:schemeClr val="bg1"/>
                </a:solidFill>
              </a:rPr>
              <a:t>awk</a:t>
            </a:r>
            <a:r>
              <a:rPr lang="en-US" dirty="0">
                <a:solidFill>
                  <a:schemeClr val="bg1"/>
                </a:solidFill>
              </a:rPr>
              <a:t>, etc.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Fully isolated development environments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Support for multiple distros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VS Code UI runs on Windows, </a:t>
            </a:r>
            <a:r>
              <a:rPr lang="en-US" b="1" dirty="0">
                <a:solidFill>
                  <a:schemeClr val="bg1"/>
                </a:solidFill>
              </a:rPr>
              <a:t>extensions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in WSL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Supported</a:t>
            </a:r>
            <a:r>
              <a:rPr lang="en-US" dirty="0">
                <a:solidFill>
                  <a:schemeClr val="bg1"/>
                </a:solidFill>
              </a:rPr>
              <a:t>: Ubuntu, Debian, openSUSE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Preview</a:t>
            </a:r>
            <a:r>
              <a:rPr lang="en-US" dirty="0">
                <a:solidFill>
                  <a:schemeClr val="bg1"/>
                </a:solidFill>
              </a:rPr>
              <a:t>: Alpine, ARM64 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glibc</a:t>
            </a:r>
            <a:r>
              <a:rPr lang="en-US" dirty="0">
                <a:solidFill>
                  <a:schemeClr val="bg1"/>
                </a:solidFill>
              </a:rPr>
              <a:t> vs. </a:t>
            </a:r>
            <a:r>
              <a:rPr lang="en-US" dirty="0" err="1">
                <a:solidFill>
                  <a:schemeClr val="bg1"/>
                </a:solidFill>
              </a:rPr>
              <a:t>musl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libc</a:t>
            </a:r>
            <a:r>
              <a:rPr lang="en-US" dirty="0">
                <a:solidFill>
                  <a:schemeClr val="bg1"/>
                </a:solidFill>
              </a:rPr>
              <a:t> implementation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Not all extensions run on ARM or Alpine (e.g. C++)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304771-7CDA-4A55-B057-C478D877E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5131" y="1277654"/>
            <a:ext cx="2736966" cy="3219190"/>
          </a:xfrm>
          <a:prstGeom prst="rect">
            <a:avLst/>
          </a:prstGeom>
        </p:spPr>
      </p:pic>
      <p:pic>
        <p:nvPicPr>
          <p:cNvPr id="2" name="Picture 2" descr="Visual studio code Icons - Free Download, PNG and SVG">
            <a:extLst>
              <a:ext uri="{FF2B5EF4-FFF2-40B4-BE49-F238E27FC236}">
                <a16:creationId xmlns:a16="http://schemas.microsoft.com/office/drawing/2014/main" id="{00ED3815-8FF1-4F13-A6D9-4229836F2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064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1A7C-6C83-4AC6-82CF-8DF8B3146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F77AA-9B85-4415-A70A-3E4CDB747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Why</a:t>
            </a:r>
            <a:r>
              <a:rPr lang="en-US" dirty="0">
                <a:solidFill>
                  <a:schemeClr val="bg1"/>
                </a:solidFill>
              </a:rPr>
              <a:t>: Platform requirements, battery life, performance, security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Supported</a:t>
            </a:r>
            <a:r>
              <a:rPr lang="en-US" dirty="0">
                <a:solidFill>
                  <a:schemeClr val="bg1"/>
                </a:solidFill>
              </a:rPr>
              <a:t>: Running 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SSH server</a:t>
            </a:r>
            <a:r>
              <a:rPr lang="en-US" dirty="0">
                <a:solidFill>
                  <a:schemeClr val="bg1"/>
                </a:solidFill>
              </a:rPr>
              <a:t> 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x86_64 Debian 8+, Ubuntu 16.04+, CentOS / RHEL 7+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ARMv7l (AArch32) Raspbian Stretch/9+ (32-bit)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ARMv8l (AArch64) Ubuntu 18.04+ (64-bit)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Preview</a:t>
            </a:r>
            <a:r>
              <a:rPr lang="en-US" dirty="0">
                <a:solidFill>
                  <a:schemeClr val="bg1"/>
                </a:solidFill>
              </a:rPr>
              <a:t>: Windows 10/Server 2016/2019 (1803+)  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VS Code Insiders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Official OpenSSH Server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Alpine</a:t>
            </a:r>
            <a:r>
              <a:rPr lang="en-US" dirty="0">
                <a:solidFill>
                  <a:schemeClr val="bg1"/>
                </a:solidFill>
              </a:rPr>
              <a:t> not yet available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electronics, display, computer&#10;&#10;Description automatically generated">
            <a:extLst>
              <a:ext uri="{FF2B5EF4-FFF2-40B4-BE49-F238E27FC236}">
                <a16:creationId xmlns:a16="http://schemas.microsoft.com/office/drawing/2014/main" id="{F41190E5-8F39-4041-91C3-AFB0B931B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522" y="2455251"/>
            <a:ext cx="2452278" cy="2452278"/>
          </a:xfrm>
          <a:prstGeom prst="rect">
            <a:avLst/>
          </a:prstGeom>
        </p:spPr>
      </p:pic>
      <p:pic>
        <p:nvPicPr>
          <p:cNvPr id="4" name="Picture 2" descr="Visual studio code Icons - Free Download, PNG and SVG">
            <a:extLst>
              <a:ext uri="{FF2B5EF4-FFF2-40B4-BE49-F238E27FC236}">
                <a16:creationId xmlns:a16="http://schemas.microsoft.com/office/drawing/2014/main" id="{CB950C66-D404-4030-A9F9-CF34F31BC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56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C588-E919-E949-9E2F-FBC4DCE8F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36F0F-58D5-8144-8C1E-3996B993F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880"/>
            <a:ext cx="10515600" cy="541782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Sandbox</a:t>
            </a:r>
            <a:r>
              <a:rPr lang="en-US" dirty="0">
                <a:solidFill>
                  <a:schemeClr val="bg1"/>
                </a:solidFill>
              </a:rPr>
              <a:t> your development environment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Avoid accidentally impacting local </a:t>
            </a:r>
            <a:r>
              <a:rPr lang="en-US" b="1" dirty="0">
                <a:solidFill>
                  <a:schemeClr val="bg1"/>
                </a:solidFill>
              </a:rPr>
              <a:t>machine config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Better manage </a:t>
            </a:r>
            <a:r>
              <a:rPr lang="en-US" b="1" dirty="0">
                <a:solidFill>
                  <a:schemeClr val="bg1"/>
                </a:solidFill>
              </a:rPr>
              <a:t>multiple versions</a:t>
            </a:r>
            <a:r>
              <a:rPr lang="en-US" dirty="0">
                <a:solidFill>
                  <a:schemeClr val="bg1"/>
                </a:solidFill>
              </a:rPr>
              <a:t> of same runtime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Access tools, runtimes </a:t>
            </a:r>
            <a:r>
              <a:rPr lang="en-US" b="1" dirty="0">
                <a:solidFill>
                  <a:schemeClr val="bg1"/>
                </a:solidFill>
              </a:rPr>
              <a:t>not available</a:t>
            </a:r>
            <a:r>
              <a:rPr lang="en-US" dirty="0">
                <a:solidFill>
                  <a:schemeClr val="bg1"/>
                </a:solidFill>
              </a:rPr>
              <a:t> for your local OS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Reduce risk of a </a:t>
            </a:r>
            <a:r>
              <a:rPr lang="en-US" b="1" dirty="0">
                <a:solidFill>
                  <a:schemeClr val="bg1"/>
                </a:solidFill>
              </a:rPr>
              <a:t>security issue</a:t>
            </a:r>
            <a:r>
              <a:rPr lang="en-US" dirty="0">
                <a:solidFill>
                  <a:schemeClr val="bg1"/>
                </a:solidFill>
              </a:rPr>
              <a:t> affecting your local OS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Development Container</a:t>
            </a:r>
            <a:r>
              <a:rPr lang="en-US" dirty="0">
                <a:solidFill>
                  <a:schemeClr val="bg1"/>
                </a:solidFill>
              </a:rPr>
              <a:t> is…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running Docker container with a tool and framework stack 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Runtimes such as Python, Node, Go, Java etc.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Tools such as </a:t>
            </a:r>
            <a:r>
              <a:rPr lang="en-US" dirty="0" err="1">
                <a:solidFill>
                  <a:schemeClr val="bg1"/>
                </a:solidFill>
              </a:rPr>
              <a:t>pylint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Local source folder mounted into the container, git credentials mapped in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Configured with a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devcontainer.json</a:t>
            </a:r>
            <a:r>
              <a:rPr lang="en-US" dirty="0">
                <a:solidFill>
                  <a:schemeClr val="bg1"/>
                </a:solidFill>
              </a:rPr>
              <a:t> file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Windows containers</a:t>
            </a:r>
            <a:r>
              <a:rPr lang="en-US" dirty="0">
                <a:solidFill>
                  <a:schemeClr val="bg1"/>
                </a:solidFill>
              </a:rPr>
              <a:t> not yet supported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Docker Logos and Photos | Docker">
            <a:extLst>
              <a:ext uri="{FF2B5EF4-FFF2-40B4-BE49-F238E27FC236}">
                <a16:creationId xmlns:a16="http://schemas.microsoft.com/office/drawing/2014/main" id="{5289D00D-6611-4FEF-B114-866125E65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173" y="1189973"/>
            <a:ext cx="3124224" cy="223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Visual studio code Icons - Free Download, PNG and SVG">
            <a:extLst>
              <a:ext uri="{FF2B5EF4-FFF2-40B4-BE49-F238E27FC236}">
                <a16:creationId xmlns:a16="http://schemas.microsoft.com/office/drawing/2014/main" id="{1F7F074A-7D88-4409-9E5C-EE64AA920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0" y="60388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363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789</Words>
  <Application>Microsoft Office PowerPoint</Application>
  <PresentationFormat>Widescreen</PresentationFormat>
  <Paragraphs>131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Segoe UI Light</vt:lpstr>
      <vt:lpstr>Office Theme</vt:lpstr>
      <vt:lpstr>1_Office Theme</vt:lpstr>
      <vt:lpstr>PowerPoint Presentation</vt:lpstr>
      <vt:lpstr>PowerPoint Presentation</vt:lpstr>
      <vt:lpstr>Motivation</vt:lpstr>
      <vt:lpstr>Solution</vt:lpstr>
      <vt:lpstr>Remote Development Extensions</vt:lpstr>
      <vt:lpstr>Codespaces and Liveshare</vt:lpstr>
      <vt:lpstr>Windows Subsystem for Linux (WSL)</vt:lpstr>
      <vt:lpstr>SSH</vt:lpstr>
      <vt:lpstr>Containers</vt:lpstr>
      <vt:lpstr>Scenarios</vt:lpstr>
      <vt:lpstr>devcontainer.json</vt:lpstr>
      <vt:lpstr>Advanced Container Scenarios</vt:lpstr>
      <vt:lpstr>Visual Studio Online</vt:lpstr>
      <vt:lpstr>Useful Links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Lawrence Muthoga</dc:creator>
  <cp:lastModifiedBy>Lawrence Muthoga</cp:lastModifiedBy>
  <cp:revision>3</cp:revision>
  <dcterms:created xsi:type="dcterms:W3CDTF">2020-09-08T11:34:15Z</dcterms:created>
  <dcterms:modified xsi:type="dcterms:W3CDTF">2020-09-15T13:46:19Z</dcterms:modified>
</cp:coreProperties>
</file>